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256" r:id="rId2"/>
    <p:sldId id="470" r:id="rId3"/>
    <p:sldId id="386" r:id="rId4"/>
    <p:sldId id="387" r:id="rId5"/>
    <p:sldId id="392" r:id="rId6"/>
    <p:sldId id="388" r:id="rId7"/>
    <p:sldId id="391" r:id="rId8"/>
    <p:sldId id="395" r:id="rId9"/>
    <p:sldId id="389" r:id="rId10"/>
    <p:sldId id="393" r:id="rId11"/>
    <p:sldId id="394" r:id="rId12"/>
    <p:sldId id="396" r:id="rId13"/>
    <p:sldId id="397" r:id="rId14"/>
    <p:sldId id="398" r:id="rId15"/>
    <p:sldId id="399" r:id="rId16"/>
    <p:sldId id="400" r:id="rId17"/>
    <p:sldId id="281" r:id="rId18"/>
    <p:sldId id="385" r:id="rId19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3300"/>
    <a:srgbClr val="A50021"/>
    <a:srgbClr val="FFD85B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7" autoAdjust="0"/>
    <p:restoredTop sz="97805" autoAdjust="0"/>
  </p:normalViewPr>
  <p:slideViewPr>
    <p:cSldViewPr>
      <p:cViewPr varScale="1">
        <p:scale>
          <a:sx n="109" d="100"/>
          <a:sy n="109" d="100"/>
        </p:scale>
        <p:origin x="138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Virtual Fox Fest 2021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8794C-98A2-49E3-B86C-39344E04F7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6177121"/>
            <a:ext cx="590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RickStrahl/VirtualFoxFest2021-FoxProRes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200/Artists.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VirtualFoxFest2021-FoxProRes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1752600"/>
            <a:ext cx="8225118" cy="1828800"/>
          </a:xfrm>
        </p:spPr>
        <p:txBody>
          <a:bodyPr/>
          <a:lstStyle/>
          <a:p>
            <a:pPr eaLnBrk="1" hangingPunct="1"/>
            <a:r>
              <a:rPr lang="en-US"/>
              <a:t>Building and Consuming FoxPro REST and API Services</a:t>
            </a:r>
            <a:br>
              <a:rPr lang="en-US"/>
            </a:b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https://github.com/RickStrahl/VirtualFoxFest2021-FoxProRest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C5F044-5515-4937-8C97-6EF86283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42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B944-80BE-4F15-98F8-F2F1A94E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 with a Service Wrapper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57644-5A97-4329-B90C-B2BFCDF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9459" y="2590800"/>
            <a:ext cx="6911163" cy="3962400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E998FA-CE75-4985-B003-7D2739A0521C}"/>
              </a:ext>
            </a:extLst>
          </p:cNvPr>
          <p:cNvSpPr txBox="1">
            <a:spLocks/>
          </p:cNvSpPr>
          <p:nvPr/>
        </p:nvSpPr>
        <p:spPr bwMode="auto">
          <a:xfrm>
            <a:off x="304800" y="876300"/>
            <a:ext cx="5308600" cy="51054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kern="0"/>
              <a:t>Manual Code is repetitive</a:t>
            </a:r>
            <a:endParaRPr lang="en-US" sz="1600" b="0" kern="0"/>
          </a:p>
          <a:p>
            <a:pPr lvl="1"/>
            <a:r>
              <a:rPr lang="en-US" sz="1600" b="0" kern="0"/>
              <a:t>Abstract call into wrapper class</a:t>
            </a:r>
          </a:p>
          <a:p>
            <a:pPr lvl="1"/>
            <a:r>
              <a:rPr lang="en-US" sz="1600" b="0" kern="0"/>
              <a:t>Simplify service calls</a:t>
            </a:r>
          </a:p>
          <a:p>
            <a:pPr lvl="1"/>
            <a:r>
              <a:rPr lang="en-US" sz="1600" b="0" kern="0"/>
              <a:t>Provide a base class to inherit</a:t>
            </a:r>
          </a:p>
          <a:p>
            <a:pPr lvl="1"/>
            <a:r>
              <a:rPr lang="en-US" sz="1600" b="0" kern="0"/>
              <a:t>Build container</a:t>
            </a:r>
            <a:endParaRPr lang="en-US" sz="1800" kern="0"/>
          </a:p>
          <a:p>
            <a:r>
              <a:rPr lang="en-US" sz="1800" kern="0"/>
              <a:t>wwJsonService</a:t>
            </a:r>
          </a:p>
          <a:p>
            <a:pPr lvl="1"/>
            <a:r>
              <a:rPr lang="en-US" sz="1600" b="0" kern="0"/>
              <a:t>Boils calls to single method call</a:t>
            </a:r>
          </a:p>
          <a:p>
            <a:pPr lvl="1"/>
            <a:r>
              <a:rPr lang="en-US" sz="1600" b="0" kern="0"/>
              <a:t>Handles errors</a:t>
            </a:r>
          </a:p>
          <a:p>
            <a:pPr lvl="1"/>
            <a:r>
              <a:rPr lang="en-US" sz="1600" b="0" kern="0"/>
              <a:t>Easy access to HTTP and Serializer</a:t>
            </a:r>
            <a:br>
              <a:rPr lang="en-US" sz="1600" b="0" kern="0"/>
            </a:br>
            <a:r>
              <a:rPr lang="en-US" sz="1600" b="0" kern="0"/>
              <a:t>for overrides</a:t>
            </a:r>
          </a:p>
          <a:p>
            <a:r>
              <a:rPr lang="en-US" sz="1800" kern="0"/>
              <a:t>Simplified REST Calls</a:t>
            </a:r>
            <a:endParaRPr lang="en-US" sz="1600" kern="0"/>
          </a:p>
          <a:p>
            <a:pPr lvl="1"/>
            <a:r>
              <a:rPr lang="en-US" sz="1600" b="0" kern="0"/>
              <a:t>JSON Serialization of input</a:t>
            </a:r>
          </a:p>
          <a:p>
            <a:pPr lvl="1"/>
            <a:r>
              <a:rPr lang="en-US" sz="1600" b="0" kern="0"/>
              <a:t>HTTP Service Call</a:t>
            </a:r>
          </a:p>
          <a:p>
            <a:pPr lvl="1"/>
            <a:r>
              <a:rPr lang="en-US" sz="1600" b="0" kern="0"/>
              <a:t>JSON Deserialization of result</a:t>
            </a:r>
          </a:p>
          <a:p>
            <a:pPr lvl="1"/>
            <a:r>
              <a:rPr lang="en-US" sz="1600" b="0" kern="0"/>
              <a:t>Consistent Error Handling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CBBFA-47B5-44B6-97F1-65182576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78" y="838200"/>
            <a:ext cx="6820422" cy="14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616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E63C-E022-4229-95B4-B926B2F6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your own Service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72E3-15CB-4A46-9A31-CE832D8CA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Uses wwJsonServiceClient</a:t>
            </a:r>
          </a:p>
          <a:p>
            <a:pPr lvl="1"/>
            <a:r>
              <a:rPr lang="en-US" sz="1600"/>
              <a:t>Subclass wwJsonService client</a:t>
            </a:r>
          </a:p>
          <a:p>
            <a:pPr lvl="1"/>
            <a:r>
              <a:rPr lang="en-US" sz="1600"/>
              <a:t>Add custom service methods</a:t>
            </a:r>
          </a:p>
          <a:p>
            <a:pPr lvl="1"/>
            <a:r>
              <a:rPr lang="en-US" sz="1600"/>
              <a:t>Centralize Service Access Code</a:t>
            </a:r>
          </a:p>
          <a:p>
            <a:r>
              <a:rPr lang="en-US" sz="1800"/>
              <a:t>Aggregation</a:t>
            </a:r>
          </a:p>
          <a:p>
            <a:pPr lvl="1"/>
            <a:r>
              <a:rPr lang="en-US" sz="1600"/>
              <a:t>Allows pre/post processing</a:t>
            </a:r>
          </a:p>
          <a:p>
            <a:pPr lvl="1"/>
            <a:r>
              <a:rPr lang="en-US" sz="1600"/>
              <a:t>Allows for consistent error handling</a:t>
            </a:r>
          </a:p>
          <a:p>
            <a:pPr lvl="1"/>
            <a:r>
              <a:rPr lang="en-US" sz="1600"/>
              <a:t>Allows to combine services</a:t>
            </a:r>
          </a:p>
          <a:p>
            <a:r>
              <a:rPr lang="en-US" sz="1800"/>
              <a:t>Consistency</a:t>
            </a:r>
          </a:p>
          <a:p>
            <a:pPr lvl="1"/>
            <a:r>
              <a:rPr lang="en-US" sz="1600"/>
              <a:t>Single place for all Service logic</a:t>
            </a:r>
          </a:p>
          <a:p>
            <a:pPr lvl="1"/>
            <a:r>
              <a:rPr lang="en-US" sz="1600"/>
              <a:t>Error handling can be centralized</a:t>
            </a:r>
          </a:p>
          <a:p>
            <a:pPr lvl="1"/>
            <a:r>
              <a:rPr lang="en-US" sz="1600"/>
              <a:t>Internalize HTTP and JSON logic</a:t>
            </a:r>
          </a:p>
          <a:p>
            <a:pPr lvl="1"/>
            <a:r>
              <a:rPr lang="en-US" sz="1600"/>
              <a:t>Custom return values</a:t>
            </a:r>
          </a:p>
          <a:p>
            <a:pPr lvl="1"/>
            <a:r>
              <a:rPr lang="en-US" sz="1600"/>
              <a:t>Application only sees a ‘business’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8A867-9EF1-4B8D-90D8-A8020DC3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05" y="1219200"/>
            <a:ext cx="651607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280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Creating a FoxPro REST Service</a:t>
            </a:r>
            <a:br>
              <a:rPr lang="en-US"/>
            </a:br>
            <a:r>
              <a:rPr lang="en-US" sz="2400"/>
              <a:t>with Web Connection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Serving a JSON REST API</a:t>
            </a:r>
          </a:p>
          <a:p>
            <a:r>
              <a:rPr lang="en-US"/>
              <a:t>From Visual Foxpro</a:t>
            </a:r>
          </a:p>
        </p:txBody>
      </p:sp>
    </p:spTree>
    <p:extLst>
      <p:ext uri="{BB962C8B-B14F-4D97-AF65-F5344CB8AC3E}">
        <p14:creationId xmlns:p14="http://schemas.microsoft.com/office/powerpoint/2010/main" val="130788459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FA9E9C-5015-4187-A114-24B7DBEB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213600" cy="457200"/>
          </a:xfrm>
        </p:spPr>
        <p:txBody>
          <a:bodyPr/>
          <a:lstStyle/>
          <a:p>
            <a:r>
              <a:rPr lang="en-US" sz="2000"/>
              <a:t>Creating a REST Service with Web Connection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7C11DB-ED82-4102-B29A-8EB63AE1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7442200" cy="5105400"/>
          </a:xfrm>
        </p:spPr>
        <p:txBody>
          <a:bodyPr/>
          <a:lstStyle/>
          <a:p>
            <a:r>
              <a:rPr lang="en-US" sz="1800"/>
              <a:t>New REST Service Class</a:t>
            </a:r>
          </a:p>
          <a:p>
            <a:pPr lvl="1"/>
            <a:r>
              <a:rPr lang="en-US" sz="1600"/>
              <a:t>Special wwRestProcess wwProcess subclass</a:t>
            </a:r>
          </a:p>
          <a:p>
            <a:pPr lvl="1"/>
            <a:r>
              <a:rPr lang="en-US" sz="1600"/>
              <a:t>Use FoxPro class methods as RPC endpoints</a:t>
            </a:r>
          </a:p>
          <a:p>
            <a:pPr lvl="1"/>
            <a:r>
              <a:rPr lang="en-US" sz="1600"/>
              <a:t>Receives single JSON object/value as Parameter</a:t>
            </a:r>
          </a:p>
          <a:p>
            <a:pPr lvl="1"/>
            <a:r>
              <a:rPr lang="en-US" sz="1600"/>
              <a:t>Return a FoxPro value, object or cursor  into JSON</a:t>
            </a:r>
            <a:br>
              <a:rPr lang="en-US" sz="1600"/>
            </a:br>
            <a:endParaRPr lang="en-US" sz="1600"/>
          </a:p>
          <a:p>
            <a:r>
              <a:rPr lang="en-US" sz="1800"/>
              <a:t>Create with Web Connection Project Wizard</a:t>
            </a:r>
          </a:p>
          <a:p>
            <a:pPr lvl="1"/>
            <a:r>
              <a:rPr lang="en-US" sz="1600"/>
              <a:t>Create a new Project or New Process</a:t>
            </a:r>
          </a:p>
          <a:p>
            <a:pPr lvl="1"/>
            <a:r>
              <a:rPr lang="en-US" sz="1600"/>
              <a:t>Choose </a:t>
            </a:r>
            <a:r>
              <a:rPr lang="en-US" sz="1600" b="1">
                <a:solidFill>
                  <a:srgbClr val="FFFFCC"/>
                </a:solidFill>
              </a:rPr>
              <a:t>Create REST Service</a:t>
            </a:r>
          </a:p>
          <a:p>
            <a:pPr lvl="1"/>
            <a:r>
              <a:rPr lang="en-US" sz="1600"/>
              <a:t>Creates a new REST Process class</a:t>
            </a:r>
          </a:p>
          <a:p>
            <a:pPr lvl="1"/>
            <a:r>
              <a:rPr lang="en-US" sz="1600"/>
              <a:t>Add methods for each endpoint</a:t>
            </a:r>
          </a:p>
          <a:p>
            <a:pPr lvl="1"/>
            <a:r>
              <a:rPr lang="en-US" sz="1600"/>
              <a:t>Accept single parameter</a:t>
            </a:r>
          </a:p>
          <a:p>
            <a:pPr lvl="1"/>
            <a:r>
              <a:rPr lang="en-US" sz="1600"/>
              <a:t>Do your processing</a:t>
            </a:r>
          </a:p>
          <a:p>
            <a:pPr lvl="1"/>
            <a:r>
              <a:rPr lang="en-US" sz="1600"/>
              <a:t>Return an object or value or cursor</a:t>
            </a:r>
          </a:p>
          <a:p>
            <a:pPr lvl="1"/>
            <a:r>
              <a:rPr lang="en-US" sz="1600"/>
              <a:t>Example URL: </a:t>
            </a:r>
            <a:r>
              <a:rPr lang="en-US" sz="1600">
                <a:hlinkClick r:id="rId3"/>
              </a:rPr>
              <a:t>http://localhost:5200/Artists.ms</a:t>
            </a:r>
            <a:r>
              <a:rPr lang="en-US" sz="16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234D2-93C7-4344-968E-FC1B3E39F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488" y="526615"/>
            <a:ext cx="3795823" cy="26670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6E416BF-DE82-40DB-B89C-DBB87F7B3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81400"/>
            <a:ext cx="5943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50579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3690-A53C-4C0B-9320-B573FFF9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5850548" cy="457200"/>
          </a:xfrm>
        </p:spPr>
        <p:txBody>
          <a:bodyPr/>
          <a:lstStyle/>
          <a:p>
            <a:r>
              <a:rPr lang="en-US"/>
              <a:t>Object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AB5D-BDAD-4589-ABD4-E8385642E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53" y="990600"/>
            <a:ext cx="6163895" cy="5105400"/>
          </a:xfrm>
        </p:spPr>
        <p:txBody>
          <a:bodyPr/>
          <a:lstStyle/>
          <a:p>
            <a:r>
              <a:rPr lang="en-US" sz="1800"/>
              <a:t>How to return data</a:t>
            </a:r>
          </a:p>
          <a:p>
            <a:pPr lvl="1"/>
            <a:r>
              <a:rPr lang="en-US" sz="1600"/>
              <a:t>Flat objects</a:t>
            </a:r>
          </a:p>
          <a:p>
            <a:pPr lvl="1"/>
            <a:r>
              <a:rPr lang="en-US" sz="1600"/>
              <a:t>Collections of Objects</a:t>
            </a:r>
          </a:p>
          <a:p>
            <a:pPr lvl="1"/>
            <a:r>
              <a:rPr lang="en-US" sz="1600"/>
              <a:t>Cursors (returned as arrays)</a:t>
            </a:r>
          </a:p>
          <a:p>
            <a:pPr lvl="1"/>
            <a:r>
              <a:rPr lang="en-US" sz="1600"/>
              <a:t>Think hierarchal, not relational</a:t>
            </a:r>
            <a:br>
              <a:rPr lang="en-US" sz="1600"/>
            </a:br>
            <a:endParaRPr lang="en-US" sz="1600"/>
          </a:p>
          <a:p>
            <a:r>
              <a:rPr lang="en-US" sz="1800"/>
              <a:t>You can create more complex structures</a:t>
            </a:r>
          </a:p>
          <a:p>
            <a:pPr lvl="1"/>
            <a:r>
              <a:rPr lang="en-US" sz="1600"/>
              <a:t>Nested objects</a:t>
            </a:r>
          </a:p>
          <a:p>
            <a:pPr lvl="1"/>
            <a:r>
              <a:rPr lang="en-US" sz="1600"/>
              <a:t>Nested collections</a:t>
            </a:r>
          </a:p>
          <a:p>
            <a:pPr lvl="1"/>
            <a:r>
              <a:rPr lang="en-US" sz="1600"/>
              <a:t>Nested cursors</a:t>
            </a:r>
          </a:p>
          <a:p>
            <a:pPr lvl="1"/>
            <a:r>
              <a:rPr lang="en-US" sz="1600"/>
              <a:t>Multilevel objects</a:t>
            </a:r>
          </a:p>
          <a:p>
            <a:pPr lvl="1"/>
            <a:endParaRPr lang="en-US" sz="1600"/>
          </a:p>
          <a:p>
            <a:r>
              <a:rPr lang="en-US" sz="1800"/>
              <a:t>FoxPro Structures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loAuth = CREATEOBJECT("EMPTY")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ADDPROPERTY(loAuth, "Token", lcToken)</a:t>
            </a:r>
          </a:p>
          <a:p>
            <a:pPr lvl="1"/>
            <a:r>
              <a:rPr lang="en-US" sz="1600">
                <a:latin typeface="+mj-lt"/>
              </a:rPr>
              <a:t>You can add collections</a:t>
            </a:r>
          </a:p>
          <a:p>
            <a:pPr lvl="1"/>
            <a:r>
              <a:rPr lang="en-US" sz="1600">
                <a:latin typeface="+mj-lt"/>
              </a:rPr>
              <a:t>You can add cursor props: "cursor:Tracks"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5C3B-7513-4C9D-98C4-AAFCB04F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48" y="21921"/>
            <a:ext cx="5880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88543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006E-4154-4FBF-BEB6-B417A6B5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28600"/>
            <a:ext cx="5410200" cy="457200"/>
          </a:xfrm>
        </p:spPr>
        <p:txBody>
          <a:bodyPr/>
          <a:lstStyle/>
          <a:p>
            <a:r>
              <a:rPr lang="en-US" sz="2400"/>
              <a:t>Overloading on HTTP Verbs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6EBE1-9D9B-40A6-AE72-41D4DD742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287" y="152400"/>
            <a:ext cx="6662713" cy="5486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D4F8C0-530E-40E9-AA10-2C1941A72561}"/>
              </a:ext>
            </a:extLst>
          </p:cNvPr>
          <p:cNvSpPr txBox="1">
            <a:spLocks/>
          </p:cNvSpPr>
          <p:nvPr/>
        </p:nvSpPr>
        <p:spPr bwMode="auto">
          <a:xfrm>
            <a:off x="143853" y="1066800"/>
            <a:ext cx="6163895" cy="50292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kern="0"/>
              <a:t>Unique Resources</a:t>
            </a:r>
          </a:p>
          <a:p>
            <a:pPr lvl="1"/>
            <a:r>
              <a:rPr lang="en-US" sz="1600" b="0" kern="0"/>
              <a:t>URLs identify a resource</a:t>
            </a:r>
          </a:p>
          <a:p>
            <a:pPr lvl="1"/>
            <a:r>
              <a:rPr lang="en-US" sz="1600" b="0" kern="0"/>
              <a:t>HTTP Verb determines operation</a:t>
            </a:r>
          </a:p>
          <a:p>
            <a:pPr lvl="1"/>
            <a:r>
              <a:rPr lang="en-US" sz="1600" b="0" kern="0"/>
              <a:t>URL + HTTP Verb == Unique Resource</a:t>
            </a:r>
            <a:br>
              <a:rPr lang="en-US" sz="1600" b="0" kern="0"/>
            </a:br>
            <a:endParaRPr lang="en-US" sz="1600" b="0" kern="0"/>
          </a:p>
          <a:p>
            <a:r>
              <a:rPr lang="en-US" sz="1600" kern="0"/>
              <a:t>Same URL, Different Verb</a:t>
            </a:r>
          </a:p>
          <a:p>
            <a:pPr lvl="1"/>
            <a:r>
              <a:rPr lang="en-US" sz="1600" b="0" kern="0"/>
              <a:t>You can ‘overload’ the Verb</a:t>
            </a:r>
          </a:p>
          <a:p>
            <a:pPr lvl="1"/>
            <a:r>
              <a:rPr lang="en-US" sz="1600" b="0" kern="0"/>
              <a:t>GET: Retrieve item</a:t>
            </a:r>
          </a:p>
          <a:p>
            <a:pPr lvl="1"/>
            <a:r>
              <a:rPr lang="en-US" sz="1600" b="0" kern="0"/>
              <a:t>POST: Add Item</a:t>
            </a:r>
          </a:p>
          <a:p>
            <a:pPr lvl="1"/>
            <a:r>
              <a:rPr lang="en-US" sz="1600" b="0" kern="0"/>
              <a:t>PUT: Update Item</a:t>
            </a:r>
          </a:p>
          <a:p>
            <a:pPr lvl="1"/>
            <a:r>
              <a:rPr lang="en-US" sz="1600" b="0" kern="0"/>
              <a:t>DELETE: Delete Item</a:t>
            </a:r>
          </a:p>
          <a:p>
            <a:pPr lvl="1"/>
            <a:r>
              <a:rPr lang="en-US" sz="1600" b="0" kern="0"/>
              <a:t>All using the </a:t>
            </a:r>
            <a:r>
              <a:rPr lang="en-US" sz="1600" kern="0">
                <a:solidFill>
                  <a:srgbClr val="FFFFCC"/>
                </a:solidFill>
              </a:rPr>
              <a:t>Same URL</a:t>
            </a:r>
          </a:p>
          <a:p>
            <a:r>
              <a:rPr lang="en-US" sz="1800" kern="0"/>
              <a:t>Route By Name and Verb</a:t>
            </a:r>
          </a:p>
          <a:p>
            <a:pPr lvl="1"/>
            <a:r>
              <a:rPr lang="en-US" sz="1600" b="0" kern="0"/>
              <a:t>Hit same Process Method</a:t>
            </a:r>
          </a:p>
          <a:p>
            <a:pPr lvl="1"/>
            <a:r>
              <a:rPr lang="en-US" sz="1600" b="0" kern="0"/>
              <a:t>Check HTTP Verb</a:t>
            </a:r>
          </a:p>
          <a:p>
            <a:pPr lvl="1"/>
            <a:r>
              <a:rPr lang="en-US" sz="1600" b="0" kern="0"/>
              <a:t>If not default call alternate method</a:t>
            </a:r>
          </a:p>
        </p:txBody>
      </p:sp>
    </p:spTree>
    <p:extLst>
      <p:ext uri="{BB962C8B-B14F-4D97-AF65-F5344CB8AC3E}">
        <p14:creationId xmlns:p14="http://schemas.microsoft.com/office/powerpoint/2010/main" val="54434259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4D40-69EB-4719-AEFF-07238076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6629400" cy="457200"/>
          </a:xfrm>
        </p:spPr>
        <p:txBody>
          <a:bodyPr/>
          <a:lstStyle/>
          <a:p>
            <a:r>
              <a:rPr lang="en-US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56EE-E716-4FC6-BB52-A6CEDDB2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6451600" cy="5105400"/>
          </a:xfrm>
        </p:spPr>
        <p:txBody>
          <a:bodyPr/>
          <a:lstStyle/>
          <a:p>
            <a:r>
              <a:rPr lang="en-US"/>
              <a:t>Error Handling is Critical</a:t>
            </a:r>
          </a:p>
          <a:p>
            <a:pPr lvl="1"/>
            <a:r>
              <a:rPr lang="en-US"/>
              <a:t>First line: HTTP Status Codes</a:t>
            </a:r>
          </a:p>
          <a:p>
            <a:pPr lvl="1"/>
            <a:r>
              <a:rPr lang="en-US"/>
              <a:t>500 for hard errors</a:t>
            </a:r>
          </a:p>
          <a:p>
            <a:pPr lvl="1"/>
            <a:r>
              <a:rPr lang="en-US"/>
              <a:t>401 for Access Errors</a:t>
            </a:r>
          </a:p>
          <a:p>
            <a:pPr lvl="1"/>
            <a:r>
              <a:rPr lang="en-US"/>
              <a:t>404 for Not Found</a:t>
            </a:r>
          </a:p>
          <a:p>
            <a:pPr lvl="1"/>
            <a:endParaRPr lang="en-US"/>
          </a:p>
          <a:p>
            <a:r>
              <a:rPr lang="en-US"/>
              <a:t>Try to return JSON for Errors</a:t>
            </a:r>
          </a:p>
          <a:p>
            <a:pPr lvl="1"/>
            <a:r>
              <a:rPr lang="en-US"/>
              <a:t>If possible catch your own errors</a:t>
            </a:r>
          </a:p>
          <a:p>
            <a:pPr lvl="1"/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RETURN this.ErrorResponse()</a:t>
            </a:r>
          </a:p>
          <a:p>
            <a:pPr lvl="1"/>
            <a:r>
              <a:rPr lang="en-US"/>
              <a:t>Web Connection catches errors</a:t>
            </a:r>
            <a:br>
              <a:rPr lang="en-US"/>
            </a:br>
            <a:r>
              <a:rPr lang="en-US"/>
              <a:t>and creates 500 JSON responses</a:t>
            </a:r>
          </a:p>
          <a:p>
            <a:pPr marL="457200" lvl="1" indent="0">
              <a:buNone/>
            </a:pPr>
            <a:br>
              <a:rPr lang="en-US"/>
            </a:br>
            <a:endParaRPr lang="en-US"/>
          </a:p>
          <a:p>
            <a:pPr marL="457200" lvl="1" indent="0">
              <a:buNone/>
            </a:pPr>
            <a:endParaRPr lang="en-US">
              <a:solidFill>
                <a:srgbClr val="FFFFC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9E4CF-DB11-4107-88E0-68B3BA1E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404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DEA71-9632-4CA0-9271-24238BF5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222994"/>
            <a:ext cx="5334000" cy="2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2954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REST is Here to Stay</a:t>
            </a:r>
          </a:p>
          <a:p>
            <a:pPr lvl="1"/>
            <a:r>
              <a:rPr lang="en-US" sz="1600"/>
              <a:t>Most modern services use REST to expose functionality</a:t>
            </a:r>
          </a:p>
          <a:p>
            <a:pPr lvl="1"/>
            <a:r>
              <a:rPr lang="en-US" sz="1600"/>
              <a:t>It’s simplicity is its strength</a:t>
            </a:r>
          </a:p>
          <a:p>
            <a:pPr lvl="1"/>
            <a:r>
              <a:rPr lang="en-US" sz="1600"/>
              <a:t>Easy to interact with from Visual FoxPro</a:t>
            </a:r>
          </a:p>
          <a:p>
            <a:r>
              <a:rPr lang="en-US" sz="2000"/>
              <a:t>Understand HTTP</a:t>
            </a:r>
          </a:p>
          <a:p>
            <a:pPr lvl="1"/>
            <a:r>
              <a:rPr lang="en-US" sz="1600"/>
              <a:t>REST is all about HTTP</a:t>
            </a:r>
          </a:p>
          <a:p>
            <a:pPr lvl="1"/>
            <a:r>
              <a:rPr lang="en-US" sz="1600"/>
              <a:t>Get familiar with the HTTP Protocol</a:t>
            </a:r>
          </a:p>
          <a:p>
            <a:pPr lvl="1"/>
            <a:r>
              <a:rPr lang="en-US" sz="1600"/>
              <a:t>Keep it simple! Don’t overthink it.</a:t>
            </a:r>
          </a:p>
          <a:p>
            <a:r>
              <a:rPr lang="en-US" sz="1800"/>
              <a:t>FoxPro is well Suited For REST</a:t>
            </a:r>
          </a:p>
          <a:p>
            <a:pPr lvl="1"/>
            <a:r>
              <a:rPr lang="en-US" sz="1600"/>
              <a:t>Much more so than SOAP, REST is a good fit for FoxPro</a:t>
            </a:r>
          </a:p>
          <a:p>
            <a:pPr lvl="1"/>
            <a:r>
              <a:rPr lang="en-US" sz="1600"/>
              <a:t>Tools are available to ‘do’ REST </a:t>
            </a:r>
          </a:p>
          <a:p>
            <a:pPr lvl="1"/>
            <a:r>
              <a:rPr lang="en-US" sz="1600"/>
              <a:t>Both low level and high level tools are available</a:t>
            </a:r>
          </a:p>
          <a:p>
            <a:pPr lvl="1"/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 sz="2000">
                <a:hlinkClick r:id="rId2"/>
              </a:rPr>
              <a:t>https://github.com/RickStrahl/VirtualFoxFest2021-FoxProRest</a:t>
            </a:r>
            <a:br>
              <a:rPr lang="en-US"/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52800"/>
            <a:ext cx="2036631" cy="178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235" y="3517231"/>
            <a:ext cx="2368237" cy="157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17232"/>
            <a:ext cx="2590800" cy="16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727" y="3601215"/>
            <a:ext cx="3979170" cy="14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88" y="5256336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D9651-8DCF-4652-BE22-43A8910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00" y="3352800"/>
            <a:ext cx="6070600" cy="3124200"/>
          </a:xfrm>
        </p:spPr>
        <p:txBody>
          <a:bodyPr/>
          <a:lstStyle/>
          <a:p>
            <a:r>
              <a:rPr lang="en-US"/>
              <a:t>2000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E9093-E878-4FD5-B3A3-6A84ACE2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32" y="1905000"/>
            <a:ext cx="8991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7BE96-BBFC-432F-BD43-46F5B5B95C21}"/>
              </a:ext>
            </a:extLst>
          </p:cNvPr>
          <p:cNvSpPr txBox="1"/>
          <p:nvPr/>
        </p:nvSpPr>
        <p:spPr>
          <a:xfrm>
            <a:off x="2832100" y="406392"/>
            <a:ext cx="6400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REST</a:t>
            </a:r>
          </a:p>
          <a:p>
            <a:r>
              <a:rPr lang="en-US" sz="2800"/>
              <a:t>Representational State Transfer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8CBE-4FE9-4E81-8539-2ECBA09B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9" y="2438400"/>
            <a:ext cx="600274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449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928F-F32C-4137-86C9-ED691332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Web API Services for the REST of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1B33A-A5CB-4091-9B2B-433E896A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0600"/>
            <a:ext cx="5826870" cy="5638800"/>
          </a:xfrm>
        </p:spPr>
        <p:txBody>
          <a:bodyPr/>
          <a:lstStyle/>
          <a:p>
            <a:r>
              <a:rPr lang="en-US" sz="1400"/>
              <a:t>Representational State Transfer</a:t>
            </a:r>
          </a:p>
          <a:p>
            <a:pPr lvl="1"/>
            <a:r>
              <a:rPr lang="en-US" sz="1200"/>
              <a:t>Huh?</a:t>
            </a:r>
          </a:p>
          <a:p>
            <a:pPr lvl="1"/>
            <a:r>
              <a:rPr lang="en-US" sz="1200"/>
              <a:t>Representational: Uniform resource access </a:t>
            </a:r>
            <a:r>
              <a:rPr lang="en-US" sz="1050" i="1"/>
              <a:t>(URL + Verb)</a:t>
            </a:r>
            <a:endParaRPr lang="en-US" sz="1200" i="1"/>
          </a:p>
          <a:p>
            <a:pPr lvl="1"/>
            <a:r>
              <a:rPr lang="en-US" sz="1200"/>
              <a:t>State: Data sent between client and server, typically JSON</a:t>
            </a:r>
          </a:p>
          <a:p>
            <a:pPr lvl="1"/>
            <a:r>
              <a:rPr lang="en-US" sz="1200"/>
              <a:t>Transfer: The HTTP Protocol that carries the data</a:t>
            </a:r>
            <a:endParaRPr lang="en-US" sz="1400"/>
          </a:p>
          <a:p>
            <a:r>
              <a:rPr lang="en-US" sz="1400"/>
              <a:t>In Simple Terms</a:t>
            </a:r>
          </a:p>
          <a:p>
            <a:pPr lvl="1"/>
            <a:r>
              <a:rPr lang="en-US" sz="1200"/>
              <a:t>A mechanism to host </a:t>
            </a:r>
            <a:r>
              <a:rPr lang="en-US" sz="1200" b="1"/>
              <a:t>Web API Services</a:t>
            </a:r>
          </a:p>
          <a:p>
            <a:pPr lvl="1"/>
            <a:r>
              <a:rPr lang="en-US" sz="1200"/>
              <a:t>Universal access via HTTP from </a:t>
            </a:r>
            <a:r>
              <a:rPr lang="en-US" sz="1200" b="1">
                <a:solidFill>
                  <a:srgbClr val="FFFFCC"/>
                </a:solidFill>
              </a:rPr>
              <a:t>anywhere</a:t>
            </a:r>
          </a:p>
          <a:p>
            <a:pPr lvl="1"/>
            <a:r>
              <a:rPr lang="en-US" sz="1200"/>
              <a:t>Loosely coupled front ends and back ends</a:t>
            </a:r>
          </a:p>
          <a:p>
            <a:r>
              <a:rPr lang="en-US" sz="1400"/>
              <a:t>Not a Standard but a Recommendation</a:t>
            </a:r>
          </a:p>
          <a:p>
            <a:pPr lvl="1"/>
            <a:r>
              <a:rPr lang="en-US" sz="1200"/>
              <a:t>Loose set of </a:t>
            </a:r>
            <a:r>
              <a:rPr lang="en-US" sz="1200" b="1">
                <a:solidFill>
                  <a:srgbClr val="FFFFCC"/>
                </a:solidFill>
              </a:rPr>
              <a:t>recommendations</a:t>
            </a:r>
          </a:p>
          <a:p>
            <a:pPr lvl="1"/>
            <a:r>
              <a:rPr lang="en-US" sz="1200"/>
              <a:t>Open to interpretation</a:t>
            </a:r>
          </a:p>
          <a:p>
            <a:pPr lvl="1"/>
            <a:r>
              <a:rPr lang="en-US" sz="1200" b="1"/>
              <a:t>Simple</a:t>
            </a:r>
            <a:r>
              <a:rPr lang="en-US" sz="1200"/>
              <a:t> compared to complex architectures like SOAP</a:t>
            </a:r>
            <a:endParaRPr lang="en-US" sz="1200">
              <a:solidFill>
                <a:srgbClr val="FFFFCC"/>
              </a:solidFill>
            </a:endParaRPr>
          </a:p>
          <a:p>
            <a:r>
              <a:rPr lang="en-US" sz="1400"/>
              <a:t>Built around HTTP and JSON</a:t>
            </a:r>
          </a:p>
          <a:p>
            <a:pPr lvl="1"/>
            <a:r>
              <a:rPr lang="en-US" sz="1200"/>
              <a:t>Unique Resource Routes via URLs</a:t>
            </a:r>
          </a:p>
          <a:p>
            <a:pPr lvl="1"/>
            <a:r>
              <a:rPr lang="en-US" sz="1200"/>
              <a:t>Actions via HTTP Verbs </a:t>
            </a:r>
            <a:r>
              <a:rPr lang="en-US" sz="1050" i="1"/>
              <a:t> (GET, POST, PUT, Delete etc.)</a:t>
            </a:r>
            <a:r>
              <a:rPr lang="en-US" sz="1200"/>
              <a:t> </a:t>
            </a:r>
          </a:p>
          <a:p>
            <a:pPr lvl="1"/>
            <a:r>
              <a:rPr lang="en-US" sz="1200"/>
              <a:t>Headers: Separation of Meta Data and Content Data</a:t>
            </a:r>
          </a:p>
          <a:p>
            <a:pPr lvl="1"/>
            <a:r>
              <a:rPr lang="en-US" sz="1200"/>
              <a:t>Secure encryption via </a:t>
            </a:r>
            <a:r>
              <a:rPr lang="en-US" sz="1200">
                <a:solidFill>
                  <a:srgbClr val="FFC000"/>
                </a:solidFill>
                <a:latin typeface="Consolas" panose="020B0609020204030204" pitchFamily="49" charset="0"/>
              </a:rPr>
              <a:t>https://</a:t>
            </a:r>
          </a:p>
          <a:p>
            <a:pPr lvl="1"/>
            <a:r>
              <a:rPr lang="en-US" sz="1200"/>
              <a:t>Built-in caching support</a:t>
            </a:r>
          </a:p>
          <a:p>
            <a:pPr lvl="1"/>
            <a:r>
              <a:rPr lang="en-US" sz="1200"/>
              <a:t>JSON as data transport: Simpler than XML</a:t>
            </a:r>
          </a:p>
          <a:p>
            <a:pPr marL="457200" lvl="1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135617F-E913-4600-8BF9-E5E56E8D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07" y="762000"/>
            <a:ext cx="611653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68191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08D4-1A9F-4F9D-A4E6-F56112E0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7696200" cy="457200"/>
          </a:xfrm>
        </p:spPr>
        <p:txBody>
          <a:bodyPr/>
          <a:lstStyle/>
          <a:p>
            <a:r>
              <a:rPr lang="en-US"/>
              <a:t>Anatomy of a REST Request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B902-1486-48CB-93D8-4D45C46C8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99" y="1"/>
            <a:ext cx="4621100" cy="69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F26BBD-00EB-4E89-99FD-C34C03BB5CD2}"/>
              </a:ext>
            </a:extLst>
          </p:cNvPr>
          <p:cNvSpPr txBox="1">
            <a:spLocks/>
          </p:cNvSpPr>
          <p:nvPr/>
        </p:nvSpPr>
        <p:spPr bwMode="auto">
          <a:xfrm>
            <a:off x="659162" y="914400"/>
            <a:ext cx="6324600" cy="533400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kern="0"/>
              <a:t>APIs over HTTP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URLs</a:t>
            </a:r>
            <a:r>
              <a:rPr lang="en-US" sz="1200" b="0" kern="0"/>
              <a:t> provide unique routing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Verbs</a:t>
            </a:r>
            <a:r>
              <a:rPr lang="en-US" sz="1200" b="0" kern="0"/>
              <a:t> provide the Action to take </a:t>
            </a:r>
            <a:r>
              <a:rPr lang="en-US" sz="1050" b="0" i="1" kern="0"/>
              <a:t>(GET, POST, DELETE)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 Headers</a:t>
            </a:r>
            <a:r>
              <a:rPr lang="en-US" sz="1200" b="0" kern="0"/>
              <a:t> provide Meta Data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HTTPS</a:t>
            </a:r>
            <a:r>
              <a:rPr lang="en-US" sz="1200" b="0" kern="0"/>
              <a:t> provides Encryption</a:t>
            </a:r>
          </a:p>
          <a:p>
            <a:pPr lvl="1"/>
            <a:r>
              <a:rPr lang="en-US" sz="1200" b="0" kern="0"/>
              <a:t>Request gets a Response </a:t>
            </a:r>
            <a:r>
              <a:rPr lang="en-US" sz="1050" b="0" i="1" kern="0"/>
              <a:t>(transactional)</a:t>
            </a:r>
          </a:p>
          <a:p>
            <a:pPr lvl="1"/>
            <a:r>
              <a:rPr lang="en-US" sz="1200" b="0" kern="0"/>
              <a:t>Requests are always </a:t>
            </a:r>
            <a:r>
              <a:rPr lang="en-US" sz="1200" kern="0">
                <a:solidFill>
                  <a:srgbClr val="FFFFCC"/>
                </a:solidFill>
              </a:rPr>
              <a:t>Stateless</a:t>
            </a:r>
            <a:br>
              <a:rPr lang="en-US" sz="1200" b="0" kern="0">
                <a:solidFill>
                  <a:srgbClr val="FFFFCC"/>
                </a:solidFill>
              </a:rPr>
            </a:br>
            <a:endParaRPr lang="en-US" sz="1200" b="0" kern="0">
              <a:solidFill>
                <a:srgbClr val="FFFFCC"/>
              </a:solidFill>
            </a:endParaRPr>
          </a:p>
          <a:p>
            <a:r>
              <a:rPr lang="en-US" sz="1400" kern="0"/>
              <a:t>Sending Requests</a:t>
            </a:r>
          </a:p>
          <a:p>
            <a:pPr lvl="1"/>
            <a:r>
              <a:rPr lang="en-US" sz="1200" b="0" kern="0"/>
              <a:t>Specify </a:t>
            </a:r>
            <a:r>
              <a:rPr lang="en-US" sz="1200" kern="0">
                <a:solidFill>
                  <a:srgbClr val="FFFFCC"/>
                </a:solidFill>
              </a:rPr>
              <a:t>URL</a:t>
            </a:r>
            <a:r>
              <a:rPr lang="en-US" sz="1200" b="0" kern="0"/>
              <a:t> to route, Verb for action</a:t>
            </a:r>
          </a:p>
          <a:p>
            <a:pPr lvl="1"/>
            <a:r>
              <a:rPr lang="en-US" sz="1200" b="0" kern="0"/>
              <a:t>Every requests sends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HTTP </a:t>
            </a:r>
            <a:r>
              <a:rPr lang="en-US" sz="1200" kern="0">
                <a:solidFill>
                  <a:srgbClr val="FFFFCC"/>
                </a:solidFill>
              </a:rPr>
              <a:t>POST</a:t>
            </a:r>
            <a:r>
              <a:rPr lang="en-US" sz="1200" b="0" kern="0"/>
              <a:t> or </a:t>
            </a:r>
            <a:r>
              <a:rPr lang="en-US" sz="1200" kern="0">
                <a:solidFill>
                  <a:srgbClr val="FFFFCC"/>
                </a:solidFill>
              </a:rPr>
              <a:t>PUT</a:t>
            </a:r>
            <a:r>
              <a:rPr lang="en-US" sz="1200" b="0" kern="0"/>
              <a:t> to send data content</a:t>
            </a:r>
          </a:p>
          <a:p>
            <a:pPr lvl="1"/>
            <a:r>
              <a:rPr lang="en-US" sz="1200" b="0" kern="0"/>
              <a:t>Content data is serializeed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sent</a:t>
            </a:r>
            <a:br>
              <a:rPr lang="en-US" sz="1200" b="0" kern="0"/>
            </a:br>
            <a:endParaRPr lang="en-US" sz="1200" b="0" kern="0"/>
          </a:p>
          <a:p>
            <a:r>
              <a:rPr lang="en-US" sz="1600" kern="0"/>
              <a:t>Receiving Responses</a:t>
            </a:r>
          </a:p>
          <a:p>
            <a:pPr lvl="1"/>
            <a:r>
              <a:rPr lang="en-US" sz="1200" b="0" kern="0"/>
              <a:t>Request returns </a:t>
            </a:r>
            <a:r>
              <a:rPr lang="en-US" sz="1200" kern="0">
                <a:solidFill>
                  <a:srgbClr val="FFFFCC"/>
                </a:solidFill>
              </a:rPr>
              <a:t>Status Codes</a:t>
            </a:r>
            <a:r>
              <a:rPr lang="en-US" sz="1200" b="0" kern="0">
                <a:solidFill>
                  <a:srgbClr val="FFFFCC"/>
                </a:solidFill>
              </a:rPr>
              <a:t> </a:t>
            </a:r>
            <a:r>
              <a:rPr lang="en-US" sz="1100" b="0" i="1" kern="0"/>
              <a:t>(200, 401, 401, 500 etc.)</a:t>
            </a:r>
            <a:endParaRPr lang="en-US" sz="1200" b="0" i="1" kern="0"/>
          </a:p>
          <a:p>
            <a:pPr lvl="1"/>
            <a:r>
              <a:rPr lang="en-US" sz="1200" b="0" kern="0"/>
              <a:t>Response Meta Data via </a:t>
            </a:r>
            <a:r>
              <a:rPr lang="en-US" sz="1200" kern="0">
                <a:solidFill>
                  <a:srgbClr val="FFFFCC"/>
                </a:solidFill>
              </a:rPr>
              <a:t>HTTP Headers</a:t>
            </a:r>
          </a:p>
          <a:p>
            <a:pPr lvl="1"/>
            <a:r>
              <a:rPr lang="en-US" sz="1200" b="0" kern="0"/>
              <a:t>Server returns data as </a:t>
            </a:r>
            <a:r>
              <a:rPr lang="en-US" sz="1200" kern="0">
                <a:solidFill>
                  <a:srgbClr val="FFFFCC"/>
                </a:solidFill>
              </a:rPr>
              <a:t>JSON</a:t>
            </a:r>
          </a:p>
          <a:p>
            <a:pPr lvl="1"/>
            <a:r>
              <a:rPr lang="en-US" sz="1200" b="0" kern="0"/>
              <a:t>But any kind of data can be returned</a:t>
            </a:r>
          </a:p>
          <a:p>
            <a:pPr lvl="1"/>
            <a:r>
              <a:rPr lang="en-US" sz="1200" kern="0">
                <a:solidFill>
                  <a:srgbClr val="FFFFCC"/>
                </a:solidFill>
              </a:rPr>
              <a:t>Status Codes </a:t>
            </a:r>
            <a:r>
              <a:rPr lang="en-US" sz="1200" b="0" kern="0"/>
              <a:t>return Standard Error Codes</a:t>
            </a:r>
            <a:endParaRPr lang="en-US" sz="1600" b="0" kern="0"/>
          </a:p>
          <a:p>
            <a:pPr marL="457200" lvl="1" indent="0">
              <a:buNone/>
            </a:pPr>
            <a:endParaRPr lang="en-US" sz="1400" kern="0"/>
          </a:p>
          <a:p>
            <a:pPr lvl="1"/>
            <a:endParaRPr lang="en-US" sz="1400" b="0" kern="0"/>
          </a:p>
          <a:p>
            <a:pPr marL="457200" lvl="1" indent="0">
              <a:buFont typeface="Wingdings" pitchFamily="2" charset="2"/>
              <a:buNone/>
            </a:pPr>
            <a:endParaRPr lang="en-US" b="0" kern="0"/>
          </a:p>
        </p:txBody>
      </p:sp>
    </p:spTree>
    <p:extLst>
      <p:ext uri="{BB962C8B-B14F-4D97-AF65-F5344CB8AC3E}">
        <p14:creationId xmlns:p14="http://schemas.microsoft.com/office/powerpoint/2010/main" val="251293204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6AA0-CD20-450B-A451-BA9B35BB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Application Scenarios for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812B-3535-4AD8-BBCE-5004E244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10515600" cy="5410200"/>
          </a:xfrm>
        </p:spPr>
        <p:txBody>
          <a:bodyPr/>
          <a:lstStyle/>
          <a:p>
            <a:r>
              <a:rPr lang="en-US" sz="2400"/>
              <a:t>Calling REST APIs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HTTP Client </a:t>
            </a:r>
          </a:p>
          <a:p>
            <a:pPr lvl="2"/>
            <a:r>
              <a:rPr lang="en-US" sz="2000"/>
              <a:t>JSON Serializer</a:t>
            </a:r>
          </a:p>
          <a:p>
            <a:pPr lvl="1"/>
            <a:endParaRPr lang="en-US" sz="2000"/>
          </a:p>
          <a:p>
            <a:r>
              <a:rPr lang="en-US" sz="2400"/>
              <a:t>Creating REST API Services</a:t>
            </a:r>
          </a:p>
          <a:p>
            <a:pPr lvl="1"/>
            <a:r>
              <a:rPr lang="en-US" sz="2200"/>
              <a:t>What you need:</a:t>
            </a:r>
          </a:p>
          <a:p>
            <a:pPr lvl="2"/>
            <a:r>
              <a:rPr lang="en-US" sz="2000"/>
              <a:t>Web Server</a:t>
            </a:r>
          </a:p>
          <a:p>
            <a:pPr lvl="2"/>
            <a:r>
              <a:rPr lang="en-US" sz="2000"/>
              <a:t>Web Application Framework</a:t>
            </a:r>
          </a:p>
          <a:p>
            <a:pPr lvl="2"/>
            <a:r>
              <a:rPr lang="en-US" sz="2000"/>
              <a:t>REST Framework</a:t>
            </a:r>
          </a:p>
          <a:p>
            <a:pPr lvl="2"/>
            <a:r>
              <a:rPr lang="en-US" sz="2000"/>
              <a:t>or: Manual JSON Serialization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3BE31-9706-43C1-B408-B6EFC1B4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897488"/>
            <a:ext cx="5715000" cy="17136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890C92-DE23-466A-9F51-BDFC98E6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9977"/>
            <a:ext cx="5715000" cy="212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54199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33A-664B-4BF8-BE96-13095ADA2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057400"/>
            <a:ext cx="9652000" cy="1470025"/>
          </a:xfrm>
        </p:spPr>
        <p:txBody>
          <a:bodyPr/>
          <a:lstStyle/>
          <a:p>
            <a:r>
              <a:rPr lang="en-US" sz="4800"/>
              <a:t>Calling REST APIs</a:t>
            </a:r>
            <a:br>
              <a:rPr lang="en-US" sz="4800"/>
            </a:br>
            <a:r>
              <a:rPr lang="en-US" sz="3200"/>
              <a:t>with Visual FoxPro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D8981-CA31-4EA3-8E49-614FCEB13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600" y="3657599"/>
            <a:ext cx="8534400" cy="1752600"/>
          </a:xfrm>
        </p:spPr>
        <p:txBody>
          <a:bodyPr/>
          <a:lstStyle/>
          <a:p>
            <a:r>
              <a:rPr lang="en-US"/>
              <a:t>Making HTTP calls </a:t>
            </a:r>
          </a:p>
          <a:p>
            <a:r>
              <a:rPr lang="en-US"/>
              <a:t>and serializing and parsing JSON</a:t>
            </a:r>
          </a:p>
        </p:txBody>
      </p:sp>
    </p:spTree>
    <p:extLst>
      <p:ext uri="{BB962C8B-B14F-4D97-AF65-F5344CB8AC3E}">
        <p14:creationId xmlns:p14="http://schemas.microsoft.com/office/powerpoint/2010/main" val="301841359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68CFF0-9F38-43BE-A2B8-E8A78AD9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 Client</a:t>
            </a:r>
          </a:p>
          <a:p>
            <a:pPr lvl="1"/>
            <a:r>
              <a:rPr lang="en-US"/>
              <a:t>You need to make HTTP requests to send and retrieve data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/>
              <a:t>WinHttp, WinInet    (native)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wwHttp   </a:t>
            </a:r>
            <a:r>
              <a:rPr lang="en-US"/>
              <a:t>(in any West Wind Tools)</a:t>
            </a:r>
          </a:p>
          <a:p>
            <a:pPr lvl="2"/>
            <a:r>
              <a:rPr lang="en-US"/>
              <a:t>Chilkat HTTP client   (commercial)</a:t>
            </a:r>
          </a:p>
          <a:p>
            <a:r>
              <a:rPr lang="en-US"/>
              <a:t>JSON Serializer</a:t>
            </a:r>
          </a:p>
          <a:p>
            <a:pPr lvl="1"/>
            <a:r>
              <a:rPr lang="en-US"/>
              <a:t>Serialize FoxPro values, objects and cursors to JSON</a:t>
            </a:r>
          </a:p>
          <a:p>
            <a:pPr lvl="1"/>
            <a:r>
              <a:rPr lang="en-US"/>
              <a:t>Deserialize JSON to FoxPro values and objects</a:t>
            </a:r>
          </a:p>
          <a:p>
            <a:pPr lvl="1"/>
            <a:r>
              <a:rPr lang="en-US"/>
              <a:t>Tools</a:t>
            </a:r>
          </a:p>
          <a:p>
            <a:pPr lvl="2"/>
            <a:r>
              <a:rPr lang="en-US" b="1">
                <a:solidFill>
                  <a:srgbClr val="FFFFCC"/>
                </a:solidFill>
              </a:rPr>
              <a:t>wwJsonSerializer</a:t>
            </a:r>
            <a:r>
              <a:rPr lang="en-US"/>
              <a:t>   (in any West Wind Tools)</a:t>
            </a:r>
          </a:p>
          <a:p>
            <a:pPr lvl="2"/>
            <a:r>
              <a:rPr lang="en-US"/>
              <a:t>nfJson   (Github)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0F15AC-F1EF-47FC-9477-D11E6285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a REST Service: Tools you need</a:t>
            </a:r>
          </a:p>
        </p:txBody>
      </p:sp>
    </p:spTree>
    <p:extLst>
      <p:ext uri="{BB962C8B-B14F-4D97-AF65-F5344CB8AC3E}">
        <p14:creationId xmlns:p14="http://schemas.microsoft.com/office/powerpoint/2010/main" val="239992196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78C7-2E9E-456E-A6BE-D4866E26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5791202" cy="457200"/>
          </a:xfrm>
        </p:spPr>
        <p:txBody>
          <a:bodyPr/>
          <a:lstStyle/>
          <a:p>
            <a:r>
              <a:rPr lang="en-US" sz="2000"/>
              <a:t>Manually calling a REST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18CB-4F9C-44C8-B2A0-38B02F3B8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3000"/>
            <a:ext cx="5308600" cy="5105400"/>
          </a:xfrm>
        </p:spPr>
        <p:txBody>
          <a:bodyPr/>
          <a:lstStyle/>
          <a:p>
            <a:r>
              <a:rPr lang="en-US" sz="1800"/>
              <a:t>Set up your data</a:t>
            </a:r>
          </a:p>
          <a:p>
            <a:pPr lvl="1"/>
            <a:r>
              <a:rPr lang="en-US" sz="1600" kern="0"/>
              <a:t>FoxPro values</a:t>
            </a:r>
          </a:p>
          <a:p>
            <a:pPr lvl="1"/>
            <a:r>
              <a:rPr lang="en-US" sz="1600"/>
              <a:t>FoxPro objects, collections</a:t>
            </a:r>
          </a:p>
          <a:p>
            <a:pPr lvl="1"/>
            <a:r>
              <a:rPr lang="en-US" sz="1600"/>
              <a:t>Cursors or Tables</a:t>
            </a:r>
            <a:endParaRPr lang="en-US" sz="1600" kern="0"/>
          </a:p>
          <a:p>
            <a:r>
              <a:rPr lang="en-US" sz="1800" kern="0"/>
              <a:t>Serialize data to JSON</a:t>
            </a:r>
            <a:br>
              <a:rPr lang="en-US" sz="1800" kern="0"/>
            </a:br>
            <a:endParaRPr lang="en-US" sz="500" kern="0"/>
          </a:p>
          <a:p>
            <a:r>
              <a:rPr lang="en-US" sz="1800" kern="0"/>
              <a:t>Call the server over HTTP</a:t>
            </a:r>
          </a:p>
          <a:p>
            <a:endParaRPr lang="en-US" sz="500" kern="0"/>
          </a:p>
          <a:p>
            <a:r>
              <a:rPr lang="en-US" sz="1800" kern="0"/>
              <a:t>Capture JSON response</a:t>
            </a:r>
          </a:p>
          <a:p>
            <a:r>
              <a:rPr lang="en-US" sz="1800" kern="0"/>
              <a:t>Deserialize JSON</a:t>
            </a:r>
          </a:p>
          <a:p>
            <a:pPr lvl="1"/>
            <a:r>
              <a:rPr lang="en-US" sz="1600"/>
              <a:t>To FoxPro value</a:t>
            </a:r>
          </a:p>
          <a:p>
            <a:pPr lvl="1"/>
            <a:r>
              <a:rPr lang="en-US" sz="1600" kern="0"/>
              <a:t>To FoxPro object, collection</a:t>
            </a:r>
          </a:p>
          <a:p>
            <a:pPr lvl="1"/>
            <a:r>
              <a:rPr lang="en-US" sz="1600"/>
              <a:t>To Cursor: No direct support</a:t>
            </a:r>
          </a:p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87CC-CFBB-4571-96E4-CBE44C83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1" y="-1772"/>
            <a:ext cx="6494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5933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1083</Words>
  <Application>Microsoft Office PowerPoint</Application>
  <PresentationFormat>Widescreen</PresentationFormat>
  <Paragraphs>221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Consolas</vt:lpstr>
      <vt:lpstr>Times New Roman</vt:lpstr>
      <vt:lpstr>Verdana</vt:lpstr>
      <vt:lpstr>Wingdings</vt:lpstr>
      <vt:lpstr>devteach-template</vt:lpstr>
      <vt:lpstr>Building and Consuming FoxPro REST and API Services </vt:lpstr>
      <vt:lpstr>PowerPoint Presentation</vt:lpstr>
      <vt:lpstr>PowerPoint Presentation</vt:lpstr>
      <vt:lpstr>Web API Services for the REST of Us</vt:lpstr>
      <vt:lpstr>Anatomy of a REST Request</vt:lpstr>
      <vt:lpstr>REST Application Scenarios for FoxPro</vt:lpstr>
      <vt:lpstr>Calling REST APIs with Visual FoxPro</vt:lpstr>
      <vt:lpstr>Calling a REST Service: Tools you need</vt:lpstr>
      <vt:lpstr>Manually calling a REST Service</vt:lpstr>
      <vt:lpstr>Simplify with a Service Wrapper</vt:lpstr>
      <vt:lpstr>Build your own Service Classes</vt:lpstr>
      <vt:lpstr>Creating a FoxPro REST Service with Web Connection</vt:lpstr>
      <vt:lpstr>Creating a REST Service with Web Connection</vt:lpstr>
      <vt:lpstr>Object Composition</vt:lpstr>
      <vt:lpstr>Overloading on HTTP Verbs</vt:lpstr>
      <vt:lpstr>Error Handling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2021-10-17T21:19:53Z</dcterms:modified>
</cp:coreProperties>
</file>